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C760B2-C6C5-4A4D-A35A-EBC19A6700F8}" v="612" dt="2022-12-12T17:35:49.996"/>
    <p1510:client id="{EFC9B8EE-8A99-4786-8040-A63C71AB1638}" v="686" dt="2022-12-12T17:32:56.3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012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102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2704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77152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532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8136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3655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7309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21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420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638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445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449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450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345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435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443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1912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s://cs.wikipedia.org/wiki/Video" TargetMode="External"/><Relationship Id="rId7" Type="http://schemas.openxmlformats.org/officeDocument/2006/relationships/hyperlink" Target="https://pics.me.me/vlc-realplayer-winamp-windows-media-player-ebdzidy-true-story-32889978.pn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.quickmeme.com/img/5b/5b9ca6f5ad4ef7d28fcf013608692476ed63ab16a84a74bc769b15721c168223.jpg" TargetMode="External"/><Relationship Id="rId5" Type="http://schemas.openxmlformats.org/officeDocument/2006/relationships/hyperlink" Target="https://pics.me.me/protestor-helps-cop-install-vlc-media-player-4411602.png" TargetMode="External"/><Relationship Id="rId10" Type="http://schemas.openxmlformats.org/officeDocument/2006/relationships/image" Target="../media/image12.png"/><Relationship Id="rId4" Type="http://schemas.openxmlformats.org/officeDocument/2006/relationships/hyperlink" Target="https://sk.wikipedia.org/wiki/Multimedi%C3%A1lny_kontajner" TargetMode="External"/><Relationship Id="rId9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>
                <a:cs typeface="Calibri Light"/>
              </a:rPr>
              <a:t>Video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>
                <a:cs typeface="Calibri"/>
              </a:rPr>
              <a:t>Lukáš Krul a Daniel Diviš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7995230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F6BF709-54EE-FAAE-5213-99C80C228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ea typeface="+mj-lt"/>
                <a:cs typeface="+mj-lt"/>
              </a:rPr>
              <a:t>Ztrátové kodeky </a:t>
            </a:r>
            <a:endParaRPr lang="en-US" dirty="0">
              <a:ea typeface="+mj-lt"/>
              <a:cs typeface="+mj-lt"/>
            </a:endParaRPr>
          </a:p>
          <a:p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01AF76-F8BC-876F-EC19-16405648F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>
                <a:ea typeface="+mj-lt"/>
                <a:cs typeface="+mj-lt"/>
              </a:rPr>
              <a:t>H.264 (MPEG-4 AVC)</a:t>
            </a:r>
          </a:p>
          <a:p>
            <a:pPr lvl="1">
              <a:buClr>
                <a:srgbClr val="EF53A5"/>
              </a:buClr>
            </a:pPr>
            <a:r>
              <a:rPr lang="cs-CZ" dirty="0">
                <a:ea typeface="+mj-lt"/>
                <a:cs typeface="+mj-lt"/>
              </a:rPr>
              <a:t>až do rozlišení 8K UHD a frekvence 120 snímků za sekundu</a:t>
            </a:r>
          </a:p>
          <a:p>
            <a:pPr>
              <a:buClr>
                <a:srgbClr val="EF53A5"/>
              </a:buClr>
            </a:pPr>
            <a:r>
              <a:rPr lang="cs-CZ" dirty="0">
                <a:ea typeface="+mj-lt"/>
                <a:cs typeface="+mj-lt"/>
              </a:rPr>
              <a:t>H.265 (MPEG-H část 2, HEVC)</a:t>
            </a:r>
          </a:p>
          <a:p>
            <a:pPr lvl="1">
              <a:buClr>
                <a:srgbClr val="EF53A5"/>
              </a:buClr>
            </a:pPr>
            <a:r>
              <a:rPr lang="cs-CZ" dirty="0">
                <a:ea typeface="+mj-lt"/>
                <a:cs typeface="+mj-lt"/>
              </a:rPr>
              <a:t>Průměrně o 59% úspornější na </a:t>
            </a:r>
            <a:r>
              <a:rPr lang="cs-CZ" dirty="0" err="1">
                <a:ea typeface="+mj-lt"/>
                <a:cs typeface="+mj-lt"/>
              </a:rPr>
              <a:t>bitrate</a:t>
            </a:r>
            <a:r>
              <a:rPr lang="cs-CZ" dirty="0">
                <a:ea typeface="+mj-lt"/>
                <a:cs typeface="+mj-lt"/>
              </a:rPr>
              <a:t> než H.264 </a:t>
            </a:r>
          </a:p>
          <a:p>
            <a:pPr>
              <a:buClr>
                <a:srgbClr val="EF53A5"/>
              </a:buClr>
            </a:pPr>
            <a:r>
              <a:rPr lang="cs-CZ" dirty="0">
                <a:ea typeface="+mj-lt"/>
                <a:cs typeface="+mj-lt"/>
              </a:rPr>
              <a:t>AV1</a:t>
            </a:r>
          </a:p>
          <a:p>
            <a:pPr lvl="1">
              <a:buClr>
                <a:srgbClr val="EF53A5"/>
              </a:buClr>
            </a:pPr>
            <a:r>
              <a:rPr lang="cs-CZ" dirty="0">
                <a:ea typeface="+mj-lt"/>
                <a:cs typeface="+mj-lt"/>
              </a:rPr>
              <a:t>bezpoplatkový a otevřený formát kódování videa. Konkurent formátu HEVC</a:t>
            </a:r>
          </a:p>
          <a:p>
            <a:pPr lvl="1">
              <a:buClr>
                <a:srgbClr val="EF53A5"/>
              </a:buClr>
            </a:pPr>
            <a:endParaRPr lang="cs-CZ" dirty="0"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8590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D55E7E4-DB09-A5CE-BEAB-11151B46F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Multimediální kontejnery</a:t>
            </a:r>
          </a:p>
        </p:txBody>
      </p:sp>
      <p:graphicFrame>
        <p:nvGraphicFramePr>
          <p:cNvPr id="5" name="Tabulka 5">
            <a:extLst>
              <a:ext uri="{FF2B5EF4-FFF2-40B4-BE49-F238E27FC236}">
                <a16:creationId xmlns:a16="http://schemas.microsoft.com/office/drawing/2014/main" id="{F25BCAA7-039A-FA64-3D7F-A40E1D4FB2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4029201"/>
              </p:ext>
            </p:extLst>
          </p:nvPr>
        </p:nvGraphicFramePr>
        <p:xfrm>
          <a:off x="1103313" y="2052638"/>
          <a:ext cx="894715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3575">
                  <a:extLst>
                    <a:ext uri="{9D8B030D-6E8A-4147-A177-3AD203B41FA5}">
                      <a16:colId xmlns:a16="http://schemas.microsoft.com/office/drawing/2014/main" val="992865453"/>
                    </a:ext>
                  </a:extLst>
                </a:gridCol>
                <a:gridCol w="4473575">
                  <a:extLst>
                    <a:ext uri="{9D8B030D-6E8A-4147-A177-3AD203B41FA5}">
                      <a16:colId xmlns:a16="http://schemas.microsoft.com/office/drawing/2014/main" val="19474216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/>
                        <a:t>Vývojář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/>
                        <a:t>Přípona Souboru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260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/>
                        <a:t>Microsoft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/>
                        <a:t>.wav,.avi,.wmv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322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/>
                        <a:t>Apple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/>
                        <a:t>.</a:t>
                      </a:r>
                      <a:r>
                        <a:rPr lang="cs-CZ" err="1"/>
                        <a:t>mov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504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/>
                        <a:t>MPEG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/>
                        <a:t>.mp4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09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/>
                        <a:t>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/>
                        <a:t>.dv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578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015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85E65C-35DE-0D0D-1B66-CB70D740B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1447799"/>
            <a:ext cx="3105075" cy="1444750"/>
          </a:xfrm>
        </p:spPr>
        <p:txBody>
          <a:bodyPr anchor="b">
            <a:normAutofit/>
          </a:bodyPr>
          <a:lstStyle/>
          <a:p>
            <a:r>
              <a:rPr lang="cs-CZ" sz="3200" dirty="0"/>
              <a:t>KONEC </a:t>
            </a:r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0A572471-0C9B-4CD2-8129-2A8B5EFDB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7BDE58-0ECC-49A6-9DB7-511C627DC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7B2C3B2A-CAE9-4185-9A15-823239C61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C3F201-390E-431F-A898-FF15579A0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C7BAE02-410A-B3B2-7842-E175BB17C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3088493"/>
            <a:ext cx="3104751" cy="3448891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cs-CZ" sz="1600" dirty="0"/>
              <a:t>DANIEL DIVIŠ</a:t>
            </a:r>
          </a:p>
          <a:p>
            <a:pPr>
              <a:buClr>
                <a:srgbClr val="EF53A5"/>
              </a:buClr>
            </a:pPr>
            <a:r>
              <a:rPr lang="cs-CZ" sz="1600" dirty="0"/>
              <a:t>LUKÁŠ KRUL</a:t>
            </a:r>
          </a:p>
          <a:p>
            <a:pPr>
              <a:buClr>
                <a:srgbClr val="EF53A5"/>
              </a:buClr>
            </a:pPr>
            <a:r>
              <a:rPr lang="cs-CZ" sz="1600" dirty="0">
                <a:ea typeface="+mj-lt"/>
                <a:cs typeface="+mj-lt"/>
              </a:rPr>
              <a:t>Zdroje:</a:t>
            </a:r>
          </a:p>
          <a:p>
            <a:pPr marL="0" indent="0">
              <a:buClr>
                <a:srgbClr val="EF53A5"/>
              </a:buClr>
              <a:buNone/>
            </a:pPr>
            <a:r>
              <a:rPr lang="cs-CZ" sz="1600" dirty="0">
                <a:ea typeface="+mj-lt"/>
                <a:cs typeface="+mj-lt"/>
                <a:hlinkClick r:id="rId3"/>
              </a:rPr>
              <a:t>https://cs.wikipedia.org/wiki/Video</a:t>
            </a:r>
            <a:endParaRPr lang="cs-CZ" sz="1600" dirty="0">
              <a:ea typeface="+mj-lt"/>
              <a:cs typeface="+mj-lt"/>
            </a:endParaRPr>
          </a:p>
          <a:p>
            <a:pPr marL="0" indent="0">
              <a:buNone/>
            </a:pPr>
            <a:r>
              <a:rPr lang="cs-CZ" sz="1600" dirty="0">
                <a:ea typeface="+mj-lt"/>
                <a:cs typeface="+mj-lt"/>
                <a:hlinkClick r:id="rId4"/>
              </a:rPr>
              <a:t>https://sk.wikipedia.org/wiki/Multimedi%C3%A1lny_kontajner</a:t>
            </a:r>
            <a:endParaRPr lang="cs-CZ" dirty="0">
              <a:ea typeface="+mj-lt"/>
              <a:cs typeface="+mj-lt"/>
            </a:endParaRPr>
          </a:p>
          <a:p>
            <a:pPr marL="0" indent="0">
              <a:buNone/>
            </a:pPr>
            <a:r>
              <a:rPr lang="cs-CZ" sz="1600" dirty="0">
                <a:ea typeface="+mj-lt"/>
                <a:cs typeface="+mj-lt"/>
                <a:hlinkClick r:id="rId5"/>
              </a:rPr>
              <a:t>https://pics.me.me/protestor-helps-cop-install-vlc-media-player-4411602.png</a:t>
            </a:r>
            <a:endParaRPr lang="cs-CZ" dirty="0">
              <a:ea typeface="+mj-lt"/>
              <a:cs typeface="+mj-lt"/>
            </a:endParaRPr>
          </a:p>
          <a:p>
            <a:pPr marL="0" indent="0">
              <a:buNone/>
            </a:pPr>
            <a:r>
              <a:rPr lang="cs-CZ" sz="1600" dirty="0">
                <a:ea typeface="+mj-lt"/>
                <a:cs typeface="+mj-lt"/>
                <a:hlinkClick r:id="rId6"/>
              </a:rPr>
              <a:t>http://m.quickmeme.com/img/5b/5b9ca6f5ad4ef7d28fcf013608692476ed63ab16a84a74bc769b15721c168223.jpg</a:t>
            </a:r>
            <a:endParaRPr lang="cs-CZ" dirty="0">
              <a:ea typeface="+mj-lt"/>
              <a:cs typeface="+mj-lt"/>
            </a:endParaRPr>
          </a:p>
          <a:p>
            <a:pPr marL="0" indent="0">
              <a:buNone/>
            </a:pPr>
            <a:r>
              <a:rPr lang="cs-CZ" sz="1600" dirty="0">
                <a:ea typeface="+mj-lt"/>
                <a:cs typeface="+mj-lt"/>
                <a:hlinkClick r:id="rId7"/>
              </a:rPr>
              <a:t>https://pics.me.me/vlc-realplayer-winamp-windows-media-player-ebdzidy-true-story-32889978.png</a:t>
            </a:r>
            <a:endParaRPr lang="cs-CZ">
              <a:ea typeface="+mj-lt"/>
              <a:cs typeface="+mj-lt"/>
            </a:endParaRPr>
          </a:p>
          <a:p>
            <a:pPr marL="0" indent="0">
              <a:buNone/>
            </a:pPr>
            <a:endParaRPr lang="cs-CZ" sz="1600" dirty="0"/>
          </a:p>
        </p:txBody>
      </p:sp>
      <p:pic>
        <p:nvPicPr>
          <p:cNvPr id="4" name="Obrázek 4">
            <a:extLst>
              <a:ext uri="{FF2B5EF4-FFF2-40B4-BE49-F238E27FC236}">
                <a16:creationId xmlns:a16="http://schemas.microsoft.com/office/drawing/2014/main" id="{B2B31470-964C-C1C4-3B8D-ABD39F14B68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3607" r="-2" b="-2"/>
          <a:stretch/>
        </p:blipFill>
        <p:spPr>
          <a:xfrm>
            <a:off x="5416183" y="1447799"/>
            <a:ext cx="2412559" cy="2188504"/>
          </a:xfrm>
          <a:prstGeom prst="rect">
            <a:avLst/>
          </a:prstGeom>
          <a:effectLst/>
        </p:spPr>
      </p:pic>
      <p:pic>
        <p:nvPicPr>
          <p:cNvPr id="5" name="Obrázek 5">
            <a:extLst>
              <a:ext uri="{FF2B5EF4-FFF2-40B4-BE49-F238E27FC236}">
                <a16:creationId xmlns:a16="http://schemas.microsoft.com/office/drawing/2014/main" id="{0C31B2F0-785F-0053-FD55-7FD81409244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09995" y="3831296"/>
            <a:ext cx="2424935" cy="2188504"/>
          </a:xfrm>
          <a:prstGeom prst="rect">
            <a:avLst/>
          </a:prstGeom>
          <a:effectLst/>
        </p:spPr>
      </p:pic>
      <p:pic>
        <p:nvPicPr>
          <p:cNvPr id="6" name="Obrázek 6">
            <a:extLst>
              <a:ext uri="{FF2B5EF4-FFF2-40B4-BE49-F238E27FC236}">
                <a16:creationId xmlns:a16="http://schemas.microsoft.com/office/drawing/2014/main" id="{CE126F23-3412-E150-AC6C-165DC4FA941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79820" y="1447799"/>
            <a:ext cx="2976563" cy="45720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54598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4750412-BF09-53CA-C0B9-402579E64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Snímky za sekundu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994731E-55E9-0A23-B77F-F598FDD58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>
                <a:ea typeface="+mj-lt"/>
                <a:cs typeface="+mj-lt"/>
              </a:rPr>
              <a:t>Lidské oko vnímá dostatečně rychle promítnuté obrázky jako pohyblivý obraz.</a:t>
            </a:r>
          </a:p>
          <a:p>
            <a:pPr>
              <a:buClr>
                <a:srgbClr val="EF53A5"/>
              </a:buClr>
            </a:pPr>
            <a:r>
              <a:rPr lang="cs-CZ" dirty="0">
                <a:ea typeface="+mj-lt"/>
                <a:cs typeface="+mj-lt"/>
              </a:rPr>
              <a:t>Pro dosáhnutí iluze plynulého pohybu je třeba zobrazit alespoň 10 snímků za sekundu.</a:t>
            </a:r>
          </a:p>
          <a:p>
            <a:pPr>
              <a:buClr>
                <a:srgbClr val="EF53A5"/>
              </a:buClr>
            </a:pPr>
            <a:r>
              <a:rPr lang="cs-CZ" dirty="0">
                <a:ea typeface="+mj-lt"/>
                <a:cs typeface="+mj-lt"/>
              </a:rPr>
              <a:t>Filmy typicky používají 23,976 FPS</a:t>
            </a:r>
            <a:endParaRPr lang="cs-CZ" dirty="0" err="1"/>
          </a:p>
          <a:p>
            <a:pPr marL="0" indent="0">
              <a:buClr>
                <a:srgbClr val="EF53A5"/>
              </a:buClr>
              <a:buNone/>
            </a:pPr>
            <a:endParaRPr lang="cs-CZ" dirty="0"/>
          </a:p>
          <a:p>
            <a:pPr>
              <a:buClr>
                <a:srgbClr val="EF53A5"/>
              </a:buClr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490249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3FBEC8E-6391-3D5C-1A6A-12E8114C0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pc="-150" dirty="0">
                <a:ln>
                  <a:noFill/>
                </a:ln>
                <a:solidFill>
                  <a:schemeClr val="tx1"/>
                </a:solidFill>
                <a:latin typeface="Century Gothic"/>
                <a:cs typeface="Calibri Light"/>
              </a:rPr>
              <a:t>Typy </a:t>
            </a:r>
            <a:r>
              <a:rPr lang="cs-CZ" spc="-150" dirty="0">
                <a:solidFill>
                  <a:schemeClr val="tx1"/>
                </a:solidFill>
                <a:latin typeface="Century Gothic"/>
                <a:cs typeface="Calibri Light"/>
              </a:rPr>
              <a:t>videa</a:t>
            </a:r>
            <a:endParaRPr lang="cs-CZ" spc="-150" dirty="0">
              <a:ln>
                <a:noFill/>
              </a:ln>
              <a:solidFill>
                <a:schemeClr val="tx1"/>
              </a:solidFill>
              <a:latin typeface="Century Gothic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D28C45E-5214-5B77-BBFC-9489F2716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>
                <a:ea typeface="+mn-lt"/>
                <a:cs typeface="+mn-lt"/>
              </a:rPr>
              <a:t>Video může být prokládané nebo progresivní. </a:t>
            </a:r>
            <a:endParaRPr lang="cs-CZ">
              <a:ea typeface="+mn-lt"/>
              <a:cs typeface="+mn-lt"/>
            </a:endParaRPr>
          </a:p>
          <a:p>
            <a:pPr>
              <a:buClr>
                <a:srgbClr val="EF53A5"/>
              </a:buClr>
            </a:pPr>
            <a:r>
              <a:rPr lang="cs-CZ" dirty="0">
                <a:ea typeface="+mn-lt"/>
                <a:cs typeface="+mn-lt"/>
              </a:rPr>
              <a:t>Prokládané video je rozděleno na dva půlsnímky trvající polovinu doby celého snímku – první obsahuje liché, druhý pak jen sudé řádky. </a:t>
            </a:r>
            <a:endParaRPr lang="cs-CZ"/>
          </a:p>
          <a:p>
            <a:pPr>
              <a:buClr>
                <a:srgbClr val="EF53A5"/>
              </a:buClr>
            </a:pPr>
            <a:r>
              <a:rPr lang="cs-CZ" dirty="0">
                <a:ea typeface="+mn-lt"/>
                <a:cs typeface="+mn-lt"/>
              </a:rPr>
              <a:t>Progresivní video půlsnímky neobsahuje. Prokládání bylo zavedeno pro dosažení lepší vizuální kvality v limitech pásma.</a:t>
            </a:r>
            <a:endParaRPr lang="cs-CZ"/>
          </a:p>
          <a:p>
            <a:pPr>
              <a:buClr>
                <a:srgbClr val="EF53A5"/>
              </a:buClr>
            </a:pPr>
            <a:endParaRPr lang="cs-CZ" dirty="0"/>
          </a:p>
          <a:p>
            <a:pPr>
              <a:buClr>
                <a:srgbClr val="EF53A5"/>
              </a:buClr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399786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4">
            <a:extLst>
              <a:ext uri="{FF2B5EF4-FFF2-40B4-BE49-F238E27FC236}">
                <a16:creationId xmlns:a16="http://schemas.microsoft.com/office/drawing/2014/main" id="{790D3EA5-34F9-3E3C-F1E8-ACD793659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4068" y="2152856"/>
            <a:ext cx="2632428" cy="2564931"/>
          </a:xfrm>
        </p:spPr>
      </p:pic>
      <p:pic>
        <p:nvPicPr>
          <p:cNvPr id="5" name="Obrázek 5" descr="Obsah obrázku muž, osoba, okno, interiér&#10;&#10;Popis se vygeneroval automaticky.">
            <a:extLst>
              <a:ext uri="{FF2B5EF4-FFF2-40B4-BE49-F238E27FC236}">
                <a16:creationId xmlns:a16="http://schemas.microsoft.com/office/drawing/2014/main" id="{8A327F22-E23C-F0C2-8940-FD1B1157C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5734" y="2400300"/>
            <a:ext cx="2743200" cy="2057400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0AA9DB27-EF9D-01F1-27BF-C480E8AB99C8}"/>
              </a:ext>
            </a:extLst>
          </p:cNvPr>
          <p:cNvSpPr txBox="1"/>
          <p:nvPr/>
        </p:nvSpPr>
        <p:spPr>
          <a:xfrm>
            <a:off x="950148" y="1505185"/>
            <a:ext cx="3734740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s-CZ" dirty="0" err="1"/>
              <a:t>Prokládáné</a:t>
            </a:r>
            <a:r>
              <a:rPr lang="cs-CZ" dirty="0"/>
              <a:t> video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C8AFD11C-1604-2A92-42B6-36592CF1AD54}"/>
              </a:ext>
            </a:extLst>
          </p:cNvPr>
          <p:cNvSpPr txBox="1"/>
          <p:nvPr/>
        </p:nvSpPr>
        <p:spPr>
          <a:xfrm>
            <a:off x="6434666" y="1787407"/>
            <a:ext cx="3734740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cs-CZ" dirty="0"/>
              <a:t>Progresivní video</a:t>
            </a:r>
          </a:p>
        </p:txBody>
      </p:sp>
    </p:spTree>
    <p:extLst>
      <p:ext uri="{BB962C8B-B14F-4D97-AF65-F5344CB8AC3E}">
        <p14:creationId xmlns:p14="http://schemas.microsoft.com/office/powerpoint/2010/main" val="2299320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28A84D7-9780-9130-86D3-C580BBF77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Poměr stran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F5AFEAF-4C30-1A7F-F68D-F1C8B929D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>
                <a:ea typeface="+mj-lt"/>
                <a:cs typeface="+mj-lt"/>
              </a:rPr>
              <a:t>Poměr stran popisuje poměr vodorovné a svislé strany.</a:t>
            </a:r>
          </a:p>
          <a:p>
            <a:pPr>
              <a:buClr>
                <a:srgbClr val="EF53A5"/>
              </a:buClr>
            </a:pPr>
            <a:r>
              <a:rPr lang="cs-CZ"/>
              <a:t>Nejčastěji je používán nyní 16:9 ale v historie se používalo 4:3.</a:t>
            </a:r>
          </a:p>
          <a:p>
            <a:pPr marL="0" indent="0">
              <a:buClr>
                <a:srgbClr val="EF53A5"/>
              </a:buClr>
              <a:buNone/>
            </a:pPr>
            <a:endParaRPr lang="cs-CZ"/>
          </a:p>
        </p:txBody>
      </p:sp>
      <p:pic>
        <p:nvPicPr>
          <p:cNvPr id="4" name="Obrázek 4" descr="Obsah obrázku text, exteriér, tráva, strom&#10;&#10;Popis se vygeneroval automaticky.">
            <a:extLst>
              <a:ext uri="{FF2B5EF4-FFF2-40B4-BE49-F238E27FC236}">
                <a16:creationId xmlns:a16="http://schemas.microsoft.com/office/drawing/2014/main" id="{AAB30F97-A9D7-3C93-4FF9-D24619D27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512" y="2958512"/>
            <a:ext cx="5894681" cy="332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923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CCD34C1-F367-9AEA-4F02-0736B1B2C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Rozlišení</a:t>
            </a:r>
          </a:p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793AFDD-EF7B-5DBD-120D-80AC135BE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>
                <a:ea typeface="+mj-lt"/>
                <a:cs typeface="+mj-lt"/>
              </a:rPr>
              <a:t>Rozlišení videa je udáváno v pixelech pro digitální a v řádcích pro analogové formáty.</a:t>
            </a:r>
          </a:p>
          <a:p>
            <a:pPr>
              <a:buClr>
                <a:srgbClr val="EF53A5"/>
              </a:buClr>
            </a:pPr>
            <a:r>
              <a:rPr lang="cs-CZ" dirty="0">
                <a:ea typeface="+mj-lt"/>
                <a:cs typeface="+mj-lt"/>
              </a:rPr>
              <a:t>Digitální Formát je například 720p (1280x720)</a:t>
            </a:r>
          </a:p>
        </p:txBody>
      </p:sp>
      <p:pic>
        <p:nvPicPr>
          <p:cNvPr id="5" name="Obrázek 5">
            <a:extLst>
              <a:ext uri="{FF2B5EF4-FFF2-40B4-BE49-F238E27FC236}">
                <a16:creationId xmlns:a16="http://schemas.microsoft.com/office/drawing/2014/main" id="{65FE8021-0FCF-2181-DB4F-BE782124A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769" y="3240734"/>
            <a:ext cx="5330237" cy="300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129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84D9A2F-4D5D-A44D-D83B-E1D88C27D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Datový tok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282CE31-1529-2D51-52C2-4015E735A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EF53A5"/>
              </a:buClr>
            </a:pPr>
            <a:r>
              <a:rPr lang="cs-CZ" dirty="0">
                <a:ea typeface="+mj-lt"/>
                <a:cs typeface="+mj-lt"/>
              </a:rPr>
              <a:t>Je množství digitálních dat přenesené za určitou časovou jednotku.</a:t>
            </a:r>
          </a:p>
          <a:p>
            <a:pPr>
              <a:buClr>
                <a:srgbClr val="EF53A5"/>
              </a:buClr>
            </a:pPr>
            <a:r>
              <a:rPr lang="cs-CZ" dirty="0">
                <a:ea typeface="+mj-lt"/>
                <a:cs typeface="+mj-lt"/>
              </a:rPr>
              <a:t>Počítá se většinou v Megabitech za sekundu (Mbit/s).</a:t>
            </a:r>
          </a:p>
          <a:p>
            <a:pPr>
              <a:buClr>
                <a:srgbClr val="EF53A5"/>
              </a:buClr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71884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F0AD3CF-628C-A197-39A2-82F8FADFB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Video kodek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7F32055-3681-A598-079A-872DF215A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>
                <a:ea typeface="+mj-lt"/>
                <a:cs typeface="+mj-lt"/>
              </a:rPr>
              <a:t>Video kodek je program nebo zařízení, které kóduje a dekóduje video do/z určitého formátu, zpravidla za účelem zmenšení objemu dat. Ten se pak ukládá do tzv. multimediálního kontejneru, který umožňuje kombinovat datové proudy (audio, video, titulky) do jednoho souboru. </a:t>
            </a:r>
          </a:p>
          <a:p>
            <a:pPr>
              <a:buClr>
                <a:srgbClr val="EF53A5"/>
              </a:buClr>
            </a:pPr>
            <a:r>
              <a:rPr lang="cs-CZ" dirty="0"/>
              <a:t>Dělí se na :</a:t>
            </a:r>
          </a:p>
          <a:p>
            <a:pPr lvl="3">
              <a:buClr>
                <a:srgbClr val="EF53A5"/>
              </a:buClr>
            </a:pPr>
            <a:r>
              <a:rPr lang="cs-CZ" sz="1800" dirty="0"/>
              <a:t>Ztrátové</a:t>
            </a:r>
          </a:p>
          <a:p>
            <a:pPr lvl="3">
              <a:buClr>
                <a:srgbClr val="EF53A5"/>
              </a:buClr>
            </a:pPr>
            <a:r>
              <a:rPr lang="cs-CZ" sz="1800" dirty="0"/>
              <a:t>Bezztrátové</a:t>
            </a:r>
          </a:p>
        </p:txBody>
      </p:sp>
    </p:spTree>
    <p:extLst>
      <p:ext uri="{BB962C8B-B14F-4D97-AF65-F5344CB8AC3E}">
        <p14:creationId xmlns:p14="http://schemas.microsoft.com/office/powerpoint/2010/main" val="3474305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0393618-FC7A-6D8A-759D-0F9BF0E5E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Bezztrátové kodeky 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5CBFA0E-958F-4727-403B-DAD1FF9BC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 err="1">
                <a:ea typeface="+mj-lt"/>
                <a:cs typeface="+mj-lt"/>
              </a:rPr>
              <a:t>Huffyuv</a:t>
            </a:r>
            <a:r>
              <a:rPr lang="cs-CZ" dirty="0">
                <a:ea typeface="+mj-lt"/>
                <a:cs typeface="+mj-lt"/>
              </a:rPr>
              <a:t> (je založeno na různé </a:t>
            </a:r>
            <a:r>
              <a:rPr lang="cs-CZ">
                <a:ea typeface="+mj-lt"/>
                <a:cs typeface="+mj-lt"/>
              </a:rPr>
              <a:t>četnosti</a:t>
            </a:r>
            <a:r>
              <a:rPr lang="cs-CZ" dirty="0">
                <a:ea typeface="+mj-lt"/>
                <a:cs typeface="+mj-lt"/>
              </a:rPr>
              <a:t> znaků. Jeho výhodou je rychlá komprese i dekomprese</a:t>
            </a:r>
            <a:r>
              <a:rPr lang="cs-CZ">
                <a:ea typeface="+mj-lt"/>
                <a:cs typeface="+mj-lt"/>
              </a:rPr>
              <a:t>.)</a:t>
            </a:r>
            <a:endParaRPr lang="cs-CZ" dirty="0">
              <a:ea typeface="+mj-lt"/>
              <a:cs typeface="+mj-lt"/>
            </a:endParaRPr>
          </a:p>
          <a:p>
            <a:pPr>
              <a:buClr>
                <a:srgbClr val="EF53A5"/>
              </a:buClr>
            </a:pPr>
            <a:r>
              <a:rPr lang="cs-CZ">
                <a:ea typeface="+mj-lt"/>
                <a:cs typeface="+mj-lt"/>
              </a:rPr>
              <a:t>FFV1(Oproti kodeku </a:t>
            </a:r>
            <a:r>
              <a:rPr lang="cs-CZ" err="1">
                <a:ea typeface="+mj-lt"/>
                <a:cs typeface="+mj-lt"/>
              </a:rPr>
              <a:t>HuffYUV</a:t>
            </a:r>
            <a:r>
              <a:rPr lang="cs-CZ">
                <a:ea typeface="+mj-lt"/>
                <a:cs typeface="+mj-lt"/>
              </a:rPr>
              <a:t> nabízí vyšší kompresní poměr. Je </a:t>
            </a:r>
            <a:r>
              <a:rPr lang="cs-CZ" err="1">
                <a:ea typeface="+mj-lt"/>
                <a:cs typeface="+mj-lt"/>
              </a:rPr>
              <a:t>OpenSource</a:t>
            </a:r>
            <a:r>
              <a:rPr lang="cs-CZ">
                <a:ea typeface="+mj-lt"/>
                <a:cs typeface="+mj-lt"/>
              </a:rPr>
              <a:t>.)</a:t>
            </a:r>
          </a:p>
          <a:p>
            <a:pPr>
              <a:buClr>
                <a:srgbClr val="EF53A5"/>
              </a:buClr>
            </a:pPr>
            <a:r>
              <a:rPr lang="cs-CZ" dirty="0" err="1">
                <a:ea typeface="+mj-lt"/>
                <a:cs typeface="+mj-lt"/>
              </a:rPr>
              <a:t>Lagarith</a:t>
            </a:r>
            <a:r>
              <a:rPr lang="cs-CZ" dirty="0">
                <a:ea typeface="+mj-lt"/>
                <a:cs typeface="+mj-lt"/>
              </a:rPr>
              <a:t> (Uvolněn pod licencí </a:t>
            </a:r>
            <a:r>
              <a:rPr lang="cs-CZ">
                <a:ea typeface="+mj-lt"/>
                <a:cs typeface="+mj-lt"/>
              </a:rPr>
              <a:t>GPL</a:t>
            </a:r>
            <a:r>
              <a:rPr lang="cs-CZ" dirty="0">
                <a:ea typeface="+mj-lt"/>
                <a:cs typeface="+mj-lt"/>
              </a:rPr>
              <a:t>, jedná se o nástupce kodeku </a:t>
            </a:r>
            <a:r>
              <a:rPr lang="cs-CZ" err="1">
                <a:ea typeface="+mj-lt"/>
                <a:cs typeface="+mj-lt"/>
              </a:rPr>
              <a:t>Huffyuv</a:t>
            </a:r>
            <a:r>
              <a:rPr lang="cs-CZ">
                <a:ea typeface="+mj-lt"/>
                <a:cs typeface="+mj-lt"/>
              </a:rPr>
              <a:t>.)</a:t>
            </a:r>
            <a:endParaRPr lang="cs-CZ" dirty="0">
              <a:ea typeface="+mj-lt"/>
              <a:cs typeface="+mj-lt"/>
            </a:endParaRPr>
          </a:p>
          <a:p>
            <a:pPr>
              <a:buClr>
                <a:srgbClr val="EF53A5"/>
              </a:buClr>
            </a:pPr>
            <a:r>
              <a:rPr lang="cs-CZ">
                <a:ea typeface="+mj-lt"/>
                <a:cs typeface="+mj-lt"/>
              </a:rPr>
              <a:t>LCL (Pracují s barevnými modely RGB a YUV.)</a:t>
            </a: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717796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Širokoúhlá obrazovka</PresentationFormat>
  <Paragraphs>0</Paragraphs>
  <Slides>12</Slides>
  <Notes>0</Notes>
  <HiddenSlides>0</HiddenSlides>
  <MMClips>0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12</vt:i4>
      </vt:variant>
    </vt:vector>
  </HeadingPairs>
  <TitlesOfParts>
    <vt:vector size="13" baseType="lpstr">
      <vt:lpstr>Ion</vt:lpstr>
      <vt:lpstr>Video</vt:lpstr>
      <vt:lpstr>Snímky za sekundu</vt:lpstr>
      <vt:lpstr>Typy videa</vt:lpstr>
      <vt:lpstr>Prezentace aplikace PowerPoint</vt:lpstr>
      <vt:lpstr>Poměr stran</vt:lpstr>
      <vt:lpstr>Rozlišení </vt:lpstr>
      <vt:lpstr>Datový tok</vt:lpstr>
      <vt:lpstr>Video kodek</vt:lpstr>
      <vt:lpstr>Bezztrátové kodeky </vt:lpstr>
      <vt:lpstr>Ztrátové kodeky  </vt:lpstr>
      <vt:lpstr>Multimediální kontejnery</vt:lpstr>
      <vt:lpstr>KONEC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/>
  <cp:lastModifiedBy/>
  <cp:revision>476</cp:revision>
  <dcterms:created xsi:type="dcterms:W3CDTF">2022-12-12T15:00:28Z</dcterms:created>
  <dcterms:modified xsi:type="dcterms:W3CDTF">2022-12-12T17:36:49Z</dcterms:modified>
</cp:coreProperties>
</file>

<file path=docProps/thumbnail.jpeg>
</file>